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6858000" cy="9144000"/>
  <p:embeddedFontLst>
    <p:embeddedFont>
      <p:font typeface="Aleo" panose="020F0302020204030203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  <p:embeddedFont>
      <p:font typeface="Helvetica Neue Ligh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0A154C-DB1A-48C0-9FDF-DED523F33A9A}">
  <a:tblStyle styleId="{6C0A154C-DB1A-48C0-9FDF-DED523F33A9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F5FA"/>
          </a:solidFill>
        </a:fill>
      </a:tcStyle>
    </a:wholeTbl>
    <a:band1H>
      <a:tcTxStyle/>
      <a:tcStyle>
        <a:tcBdr/>
        <a:fill>
          <a:solidFill>
            <a:srgbClr val="E2EBF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2EBF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36D474F-2F3E-4356-8A49-8860F2B58DE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b389cfdc3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fb389cfd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0acc4511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10acc4511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fb389cfdc3_2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fb389cfdc3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cb5e80d7ac_1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cb5e80d7ac_1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4aad07dda1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14aad07dda1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b5e80d7ac_32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cb5e80d7ac_3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4aad07dda1_0_6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14aad07dda1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aad07dda1_0_3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4aad07dda1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4aad07dda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14aad07dda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4aad07dda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2eafa693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112eafa693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4aad07dda1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4aad07dda1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4aad07dda1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g14aad07dda1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cb5e80d7ac_12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cb5e80d7ac_1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10d60a61d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110d60a61d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A90"/>
              </a:buClr>
              <a:buSzPts val="1800"/>
              <a:buNone/>
              <a:defRPr sz="1800">
                <a:solidFill>
                  <a:srgbClr val="888A9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 sz="1500">
                <a:solidFill>
                  <a:srgbClr val="888A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400"/>
              <a:buNone/>
              <a:defRPr sz="1400">
                <a:solidFill>
                  <a:srgbClr val="888A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 sz="1200">
                <a:solidFill>
                  <a:srgbClr val="888A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 sz="1200">
                <a:solidFill>
                  <a:srgbClr val="888A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 sz="1200">
                <a:solidFill>
                  <a:srgbClr val="888A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 sz="1200">
                <a:solidFill>
                  <a:srgbClr val="888A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 sz="1200">
                <a:solidFill>
                  <a:srgbClr val="888A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 sz="1200">
                <a:solidFill>
                  <a:srgbClr val="888A90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LOGO">
  <p:cSld name="2_TITLE and LOG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 descr="casel_clear.t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189" y="4587877"/>
            <a:ext cx="299242" cy="29924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438150" y="285706"/>
            <a:ext cx="2724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15725" rIns="31425" bIns="157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500"/>
              <a:buNone/>
              <a:defRPr sz="800"/>
            </a:lvl9pPr>
          </a:lstStyle>
          <a:p>
            <a:endParaRPr/>
          </a:p>
        </p:txBody>
      </p:sp>
      <p:cxnSp>
        <p:nvCxnSpPr>
          <p:cNvPr id="69" name="Google Shape;69;p16"/>
          <p:cNvCxnSpPr/>
          <p:nvPr/>
        </p:nvCxnSpPr>
        <p:spPr>
          <a:xfrm>
            <a:off x="352425" y="342900"/>
            <a:ext cx="0" cy="387600"/>
          </a:xfrm>
          <a:prstGeom prst="straightConnector1">
            <a:avLst/>
          </a:prstGeom>
          <a:noFill/>
          <a:ln w="63500" cap="flat" cmpd="sng">
            <a:solidFill>
              <a:srgbClr val="0078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710613" y="4886325"/>
            <a:ext cx="866700" cy="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425" tIns="15725" rIns="31425" bIns="15725" anchor="t" anchorCtr="0">
            <a:noAutofit/>
          </a:bodyPr>
          <a:lstStyle>
            <a:lvl1pPr marL="0" marR="0" lvl="0" indent="0" algn="l">
              <a:spcBef>
                <a:spcPts val="0"/>
              </a:spcBef>
              <a:buClr>
                <a:srgbClr val="C0C0C8"/>
              </a:buClr>
              <a:buSzPts val="500"/>
              <a:buFont typeface="Calibri"/>
              <a:buNone/>
              <a:defRPr sz="500" b="1">
                <a:solidFill>
                  <a:srgbClr val="C0C0C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Clr>
                <a:srgbClr val="C0C0C8"/>
              </a:buClr>
              <a:buSzPts val="500"/>
              <a:buFont typeface="Calibri"/>
              <a:buNone/>
              <a:defRPr sz="500" b="1">
                <a:solidFill>
                  <a:srgbClr val="C0C0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Clr>
                <a:srgbClr val="C0C0C8"/>
              </a:buClr>
              <a:buSzPts val="500"/>
              <a:buFont typeface="Calibri"/>
              <a:buNone/>
              <a:defRPr sz="500" b="1">
                <a:solidFill>
                  <a:srgbClr val="C0C0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Clr>
                <a:srgbClr val="C0C0C8"/>
              </a:buClr>
              <a:buSzPts val="500"/>
              <a:buFont typeface="Calibri"/>
              <a:buNone/>
              <a:defRPr sz="500" b="1">
                <a:solidFill>
                  <a:srgbClr val="C0C0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Clr>
                <a:srgbClr val="C0C0C8"/>
              </a:buClr>
              <a:buSzPts val="500"/>
              <a:buFont typeface="Calibri"/>
              <a:buNone/>
              <a:defRPr sz="500" b="1">
                <a:solidFill>
                  <a:srgbClr val="C0C0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Clr>
                <a:srgbClr val="C0C0C8"/>
              </a:buClr>
              <a:buSzPts val="500"/>
              <a:buFont typeface="Calibri"/>
              <a:buNone/>
              <a:defRPr sz="500" b="1">
                <a:solidFill>
                  <a:srgbClr val="C0C0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Clr>
                <a:srgbClr val="C0C0C8"/>
              </a:buClr>
              <a:buSzPts val="500"/>
              <a:buFont typeface="Calibri"/>
              <a:buNone/>
              <a:defRPr sz="500" b="1">
                <a:solidFill>
                  <a:srgbClr val="C0C0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Clr>
                <a:srgbClr val="C0C0C8"/>
              </a:buClr>
              <a:buSzPts val="500"/>
              <a:buFont typeface="Calibri"/>
              <a:buNone/>
              <a:defRPr sz="500" b="1">
                <a:solidFill>
                  <a:srgbClr val="C0C0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Clr>
                <a:srgbClr val="C0C0C8"/>
              </a:buClr>
              <a:buSzPts val="500"/>
              <a:buFont typeface="Calibri"/>
              <a:buNone/>
              <a:defRPr sz="500" b="1">
                <a:solidFill>
                  <a:srgbClr val="C0C0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A90"/>
              </a:buClr>
              <a:buSzPts val="1800"/>
              <a:buNone/>
              <a:defRPr sz="1800">
                <a:solidFill>
                  <a:srgbClr val="888A9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500"/>
              <a:buNone/>
              <a:defRPr sz="1500">
                <a:solidFill>
                  <a:srgbClr val="888A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400"/>
              <a:buNone/>
              <a:defRPr sz="1400">
                <a:solidFill>
                  <a:srgbClr val="888A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 sz="1200">
                <a:solidFill>
                  <a:srgbClr val="888A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 sz="1200">
                <a:solidFill>
                  <a:srgbClr val="888A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 sz="1200">
                <a:solidFill>
                  <a:srgbClr val="888A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 sz="1200">
                <a:solidFill>
                  <a:srgbClr val="888A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 sz="1200">
                <a:solidFill>
                  <a:srgbClr val="888A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A90"/>
              </a:buClr>
              <a:buSzPts val="1200"/>
              <a:buNone/>
              <a:defRPr sz="1200">
                <a:solidFill>
                  <a:srgbClr val="888A90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A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s://www.rethinked.com/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casel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>
            <a:spLocks noGrp="1"/>
          </p:cNvSpPr>
          <p:nvPr>
            <p:ph type="title"/>
          </p:nvPr>
        </p:nvSpPr>
        <p:spPr>
          <a:xfrm>
            <a:off x="685800" y="1237670"/>
            <a:ext cx="4457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leo"/>
              <a:buNone/>
            </a:pPr>
            <a:r>
              <a:rPr lang="en" sz="50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MTSS &amp; SEL </a:t>
            </a:r>
            <a:endParaRPr sz="50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leo"/>
              <a:buNone/>
            </a:pPr>
            <a:r>
              <a:rPr lang="en" sz="50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in EBR</a:t>
            </a:r>
            <a:endParaRPr sz="50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leo"/>
              <a:buNone/>
            </a:pPr>
            <a:endParaRPr sz="50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210" name="Google Shape;210;p38"/>
          <p:cNvSpPr txBox="1">
            <a:spLocks noGrp="1"/>
          </p:cNvSpPr>
          <p:nvPr>
            <p:ph type="body" idx="1"/>
          </p:nvPr>
        </p:nvSpPr>
        <p:spPr>
          <a:xfrm>
            <a:off x="659900" y="3583550"/>
            <a:ext cx="4601100" cy="1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Presented to:</a:t>
            </a:r>
            <a:r>
              <a:rPr lang="en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Special Education Advisory Council</a:t>
            </a:r>
            <a:endParaRPr sz="1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October 13, 2022</a:t>
            </a:r>
            <a:endParaRPr sz="15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 sz="15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" sz="15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Dr. Corie Buras, Director MTSS</a:t>
            </a:r>
            <a:endParaRPr sz="15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7"/>
          <p:cNvPicPr preferRelativeResize="0"/>
          <p:nvPr/>
        </p:nvPicPr>
        <p:blipFill rotWithShape="1">
          <a:blip r:embed="rId3">
            <a:alphaModFix/>
          </a:blip>
          <a:srcRect t="20382"/>
          <a:stretch/>
        </p:blipFill>
        <p:spPr>
          <a:xfrm>
            <a:off x="2647375" y="552225"/>
            <a:ext cx="6435324" cy="398037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7"/>
          <p:cNvSpPr txBox="1"/>
          <p:nvPr/>
        </p:nvSpPr>
        <p:spPr>
          <a:xfrm>
            <a:off x="179775" y="309625"/>
            <a:ext cx="2566800" cy="4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leo"/>
                <a:ea typeface="Aleo"/>
                <a:cs typeface="Aleo"/>
                <a:sym typeface="Aleo"/>
              </a:rPr>
              <a:t>As a part of the MTSS procedure and guidelines, student supports and flows have been outlined for the following</a:t>
            </a:r>
            <a:endParaRPr sz="1700">
              <a:latin typeface="Aleo"/>
              <a:ea typeface="Aleo"/>
              <a:cs typeface="Aleo"/>
              <a:sym typeface="Ale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leo"/>
              <a:buChar char="●"/>
            </a:pPr>
            <a:r>
              <a:rPr lang="en" sz="1700">
                <a:latin typeface="Aleo"/>
                <a:ea typeface="Aleo"/>
                <a:cs typeface="Aleo"/>
                <a:sym typeface="Aleo"/>
              </a:rPr>
              <a:t>Counseling</a:t>
            </a:r>
            <a:endParaRPr sz="1700">
              <a:latin typeface="Aleo"/>
              <a:ea typeface="Aleo"/>
              <a:cs typeface="Aleo"/>
              <a:sym typeface="Ale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leo"/>
              <a:buChar char="●"/>
            </a:pPr>
            <a:r>
              <a:rPr lang="en" sz="1700">
                <a:latin typeface="Aleo"/>
                <a:ea typeface="Aleo"/>
                <a:cs typeface="Aleo"/>
                <a:sym typeface="Aleo"/>
              </a:rPr>
              <a:t>Social Work</a:t>
            </a:r>
            <a:endParaRPr sz="1700">
              <a:latin typeface="Aleo"/>
              <a:ea typeface="Aleo"/>
              <a:cs typeface="Aleo"/>
              <a:sym typeface="Ale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leo"/>
              <a:buChar char="●"/>
            </a:pPr>
            <a:r>
              <a:rPr lang="en" sz="1700">
                <a:latin typeface="Aleo"/>
                <a:ea typeface="Aleo"/>
                <a:cs typeface="Aleo"/>
                <a:sym typeface="Aleo"/>
              </a:rPr>
              <a:t>ICARE</a:t>
            </a:r>
            <a:endParaRPr sz="1700">
              <a:latin typeface="Aleo"/>
              <a:ea typeface="Aleo"/>
              <a:cs typeface="Aleo"/>
              <a:sym typeface="Ale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leo"/>
              <a:buChar char="●"/>
            </a:pPr>
            <a:r>
              <a:rPr lang="en" sz="1700">
                <a:latin typeface="Aleo"/>
                <a:ea typeface="Aleo"/>
                <a:cs typeface="Aleo"/>
                <a:sym typeface="Aleo"/>
              </a:rPr>
              <a:t>Nursing/Health</a:t>
            </a:r>
            <a:endParaRPr sz="1700">
              <a:latin typeface="Aleo"/>
              <a:ea typeface="Aleo"/>
              <a:cs typeface="Aleo"/>
              <a:sym typeface="Ale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leo"/>
              <a:buChar char="●"/>
            </a:pPr>
            <a:r>
              <a:rPr lang="en" sz="1700">
                <a:latin typeface="Aleo"/>
                <a:ea typeface="Aleo"/>
                <a:cs typeface="Aleo"/>
                <a:sym typeface="Aleo"/>
              </a:rPr>
              <a:t>504</a:t>
            </a:r>
            <a:endParaRPr sz="1700">
              <a:latin typeface="Aleo"/>
              <a:ea typeface="Aleo"/>
              <a:cs typeface="Aleo"/>
              <a:sym typeface="Aleo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leo"/>
              <a:buChar char="●"/>
            </a:pPr>
            <a:r>
              <a:rPr lang="en" sz="1700">
                <a:latin typeface="Aleo"/>
                <a:ea typeface="Aleo"/>
                <a:cs typeface="Aleo"/>
                <a:sym typeface="Aleo"/>
              </a:rPr>
              <a:t>CWA</a:t>
            </a:r>
            <a:endParaRPr sz="1700">
              <a:latin typeface="Aleo"/>
              <a:ea typeface="Aleo"/>
              <a:cs typeface="Aleo"/>
              <a:sym typeface="Ale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leo"/>
                <a:ea typeface="Aleo"/>
                <a:cs typeface="Aleo"/>
                <a:sym typeface="Aleo"/>
              </a:rPr>
              <a:t>This is to support the Student Support Team in their work and progress monitoring of students.</a:t>
            </a:r>
            <a:endParaRPr sz="2000"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8"/>
          <p:cNvSpPr txBox="1"/>
          <p:nvPr/>
        </p:nvSpPr>
        <p:spPr>
          <a:xfrm>
            <a:off x="2082800" y="-220588"/>
            <a:ext cx="6578599" cy="136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leo"/>
              <a:buNone/>
            </a:pPr>
            <a:r>
              <a:rPr lang="en" sz="33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What are the Elements of the School Wide MTSS Plans?</a:t>
            </a:r>
            <a:endParaRPr sz="1100"/>
          </a:p>
        </p:txBody>
      </p:sp>
      <p:pic>
        <p:nvPicPr>
          <p:cNvPr id="288" name="Google Shape;28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6399" y="909900"/>
            <a:ext cx="5934000" cy="390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/>
          <p:nvPr/>
        </p:nvSpPr>
        <p:spPr>
          <a:xfrm>
            <a:off x="532756" y="338846"/>
            <a:ext cx="20157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leo"/>
              <a:buNone/>
            </a:pPr>
            <a:r>
              <a:rPr lang="en" sz="25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FALL 2021</a:t>
            </a:r>
            <a:endParaRPr sz="2500" b="0" i="0" u="none" strike="noStrike" cap="none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294" name="Google Shape;294;p49"/>
          <p:cNvSpPr txBox="1"/>
          <p:nvPr/>
        </p:nvSpPr>
        <p:spPr>
          <a:xfrm>
            <a:off x="183950" y="801850"/>
            <a:ext cx="26601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Building Relationships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SEL Foundations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SEL Tier I Curriculum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Building Adult Capacity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CASEL SELREA &amp; Findings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Moving PBIS to MTSS 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MTSS Proposal and framework 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295" name="Google Shape;295;p49"/>
          <p:cNvSpPr txBox="1"/>
          <p:nvPr/>
        </p:nvSpPr>
        <p:spPr>
          <a:xfrm>
            <a:off x="2888498" y="1685441"/>
            <a:ext cx="3388317" cy="102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leo"/>
              <a:buNone/>
            </a:pPr>
            <a:r>
              <a:rPr lang="en" sz="4100" b="1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Year 1 was about building a shift in mindset.</a:t>
            </a:r>
            <a:endParaRPr sz="1900" b="1"/>
          </a:p>
        </p:txBody>
      </p:sp>
      <p:sp>
        <p:nvSpPr>
          <p:cNvPr id="296" name="Google Shape;296;p49"/>
          <p:cNvSpPr txBox="1"/>
          <p:nvPr/>
        </p:nvSpPr>
        <p:spPr>
          <a:xfrm>
            <a:off x="6832706" y="290946"/>
            <a:ext cx="20157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leo"/>
              <a:buNone/>
            </a:pPr>
            <a:r>
              <a:rPr lang="en" sz="25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Spring 2021</a:t>
            </a:r>
            <a:endParaRPr sz="2500" b="0" i="0" u="none" strike="noStrike" cap="none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297" name="Google Shape;297;p49"/>
          <p:cNvSpPr txBox="1"/>
          <p:nvPr/>
        </p:nvSpPr>
        <p:spPr>
          <a:xfrm>
            <a:off x="6483900" y="753950"/>
            <a:ext cx="26601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Incorporating SEL into Academics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SEL in school Climate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Building Adult Capacity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MTSS Plan development &amp; rollout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SEL Tier I Curriculum Data reviews 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/>
        </p:nvSpPr>
        <p:spPr>
          <a:xfrm>
            <a:off x="532756" y="338846"/>
            <a:ext cx="20157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leo"/>
              <a:buNone/>
            </a:pPr>
            <a:r>
              <a:rPr lang="en" sz="25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FALL 2022</a:t>
            </a:r>
            <a:endParaRPr sz="2500" b="0" i="0" u="none" strike="noStrike" cap="none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303" name="Google Shape;303;p50"/>
          <p:cNvSpPr txBox="1"/>
          <p:nvPr/>
        </p:nvSpPr>
        <p:spPr>
          <a:xfrm>
            <a:off x="183950" y="936250"/>
            <a:ext cx="26601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SEL Tier I curriculum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Identifying Student Support Team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Having SST Meetings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Using EWI system 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SEL Tier I Data Reviews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304" name="Google Shape;304;p50"/>
          <p:cNvSpPr txBox="1"/>
          <p:nvPr/>
        </p:nvSpPr>
        <p:spPr>
          <a:xfrm>
            <a:off x="2888498" y="1685441"/>
            <a:ext cx="3388200" cy="1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leo"/>
              <a:buNone/>
            </a:pPr>
            <a:r>
              <a:rPr lang="en" sz="4100" b="1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What were/are the  semester </a:t>
            </a:r>
            <a:endParaRPr sz="4100" b="1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leo"/>
              <a:buNone/>
            </a:pPr>
            <a:r>
              <a:rPr lang="en" sz="4100" b="1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focus areas?</a:t>
            </a:r>
            <a:endParaRPr sz="1900" b="1"/>
          </a:p>
        </p:txBody>
      </p:sp>
      <p:sp>
        <p:nvSpPr>
          <p:cNvPr id="305" name="Google Shape;305;p50"/>
          <p:cNvSpPr txBox="1"/>
          <p:nvPr/>
        </p:nvSpPr>
        <p:spPr>
          <a:xfrm>
            <a:off x="6832706" y="290946"/>
            <a:ext cx="20157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leo"/>
              <a:buNone/>
            </a:pPr>
            <a:r>
              <a:rPr lang="en" sz="25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Spring 2022</a:t>
            </a:r>
            <a:endParaRPr sz="2500" b="0" i="0" u="none" strike="noStrike" cap="none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306" name="Google Shape;306;p50"/>
          <p:cNvSpPr txBox="1"/>
          <p:nvPr/>
        </p:nvSpPr>
        <p:spPr>
          <a:xfrm>
            <a:off x="6483900" y="936250"/>
            <a:ext cx="26601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MTSS Plan  updates and revisions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Training and Next Steps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marR="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leo"/>
              <a:buChar char="❏"/>
            </a:pPr>
            <a:r>
              <a:rPr lang="en" sz="21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SEL Tier I Curriculum Data reviews </a:t>
            </a:r>
            <a:endParaRPr sz="2100">
              <a:solidFill>
                <a:schemeClr val="lt1"/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1"/>
          <p:cNvSpPr txBox="1"/>
          <p:nvPr/>
        </p:nvSpPr>
        <p:spPr>
          <a:xfrm>
            <a:off x="514349" y="2323688"/>
            <a:ext cx="8115301" cy="49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leo"/>
              <a:buNone/>
            </a:pPr>
            <a:r>
              <a:rPr lang="en" sz="33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Thank You!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/>
        </p:nvSpPr>
        <p:spPr>
          <a:xfrm>
            <a:off x="372533" y="-75989"/>
            <a:ext cx="71802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 sz="3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MTSS &amp; SEL</a:t>
            </a:r>
            <a:endParaRPr sz="1100"/>
          </a:p>
        </p:txBody>
      </p:sp>
      <p:sp>
        <p:nvSpPr>
          <p:cNvPr id="216" name="Google Shape;216;p39"/>
          <p:cNvSpPr txBox="1"/>
          <p:nvPr/>
        </p:nvSpPr>
        <p:spPr>
          <a:xfrm>
            <a:off x="450559" y="1079077"/>
            <a:ext cx="4692300" cy="3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systematic approach to organize and implement multiple support programs on a school campus.</a:t>
            </a:r>
            <a:endParaRPr sz="1100"/>
          </a:p>
          <a:p>
            <a:pPr marL="177800" marR="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process to continually examine and refine intervention practices.</a:t>
            </a:r>
            <a:endParaRPr sz="1100"/>
          </a:p>
          <a:p>
            <a:pPr marL="177800" marR="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framework to build a structure to address the needs of “The Whole Child” by recognizing that supporting the emotional and behavioral needs of a child will increase their ability to learn.</a:t>
            </a:r>
            <a:endParaRPr sz="1100"/>
          </a:p>
          <a:p>
            <a:pPr marL="177800" marR="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Recognizes the need to not implement academic, behavioral and social supports in isolation from one another.</a:t>
            </a:r>
            <a:endParaRPr sz="1100"/>
          </a:p>
          <a:p>
            <a:pPr marL="177800" marR="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Research based</a:t>
            </a:r>
            <a:endParaRPr sz="11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9" descr="Core SEL Competenci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4025" y="653224"/>
            <a:ext cx="3623651" cy="362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/>
          <p:nvPr/>
        </p:nvSpPr>
        <p:spPr>
          <a:xfrm>
            <a:off x="514349" y="271042"/>
            <a:ext cx="81153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3300">
                <a:solidFill>
                  <a:schemeClr val="dk1"/>
                </a:solidFill>
              </a:rPr>
              <a:t>3 Year </a:t>
            </a:r>
            <a:r>
              <a:rPr lang="en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sz="1100">
              <a:solidFill>
                <a:schemeClr val="dk1"/>
              </a:solidFill>
            </a:endParaRPr>
          </a:p>
        </p:txBody>
      </p:sp>
      <p:grpSp>
        <p:nvGrpSpPr>
          <p:cNvPr id="223" name="Google Shape;223;p40"/>
          <p:cNvGrpSpPr/>
          <p:nvPr/>
        </p:nvGrpSpPr>
        <p:grpSpPr>
          <a:xfrm>
            <a:off x="444352" y="539750"/>
            <a:ext cx="8252293" cy="4063950"/>
            <a:chOff x="399964" y="0"/>
            <a:chExt cx="11003057" cy="5418600"/>
          </a:xfrm>
        </p:grpSpPr>
        <p:sp>
          <p:nvSpPr>
            <p:cNvPr id="224" name="Google Shape;224;p40"/>
            <p:cNvSpPr/>
            <p:nvPr/>
          </p:nvSpPr>
          <p:spPr>
            <a:xfrm>
              <a:off x="885223" y="0"/>
              <a:ext cx="10032600" cy="541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AD0E4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25" name="Google Shape;225;p40"/>
            <p:cNvSpPr/>
            <p:nvPr/>
          </p:nvSpPr>
          <p:spPr>
            <a:xfrm>
              <a:off x="399964" y="1625600"/>
              <a:ext cx="3540900" cy="2167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26" name="Google Shape;226;p40"/>
            <p:cNvSpPr txBox="1"/>
            <p:nvPr/>
          </p:nvSpPr>
          <p:spPr>
            <a:xfrm>
              <a:off x="505771" y="1731407"/>
              <a:ext cx="3329400" cy="19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Year 1:</a:t>
              </a:r>
              <a:endParaRPr sz="110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Implement universal SEL curriculum in ALL schools.  Develop district MTSS plan and framework.  Provide Step-by-step support for schools to build </a:t>
              </a:r>
              <a:r>
                <a:rPr lang="en" sz="1100" b="1">
                  <a:solidFill>
                    <a:schemeClr val="lt1"/>
                  </a:solidFill>
                </a:rPr>
                <a:t>MTSS</a:t>
              </a:r>
              <a:r>
                <a:rPr lang="en" sz="1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plans based off district framework.</a:t>
              </a:r>
              <a:endParaRPr sz="1100">
                <a:solidFill>
                  <a:schemeClr val="lt1"/>
                </a:solidFill>
              </a:endParaRPr>
            </a:p>
          </p:txBody>
        </p:sp>
        <p:sp>
          <p:nvSpPr>
            <p:cNvPr id="227" name="Google Shape;227;p40"/>
            <p:cNvSpPr/>
            <p:nvPr/>
          </p:nvSpPr>
          <p:spPr>
            <a:xfrm>
              <a:off x="4131042" y="1625600"/>
              <a:ext cx="3540900" cy="21675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28" name="Google Shape;228;p40"/>
            <p:cNvSpPr txBox="1"/>
            <p:nvPr/>
          </p:nvSpPr>
          <p:spPr>
            <a:xfrm>
              <a:off x="4236849" y="1731407"/>
              <a:ext cx="3329400" cy="19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Year 2:</a:t>
              </a:r>
              <a:endParaRPr sz="110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Have schools implement their MTSS plan</a:t>
              </a:r>
              <a:r>
                <a:rPr lang="en" sz="1100" b="1">
                  <a:solidFill>
                    <a:schemeClr val="lt1"/>
                  </a:solidFill>
                </a:rPr>
                <a:t>: Focus on the school support team and identifying needs.   Norm and refine practices.</a:t>
              </a:r>
              <a:r>
                <a:rPr lang="en" sz="1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Continue to implement universal curriculum and give additional support with new elements.</a:t>
              </a:r>
              <a:endParaRPr sz="1100">
                <a:solidFill>
                  <a:schemeClr val="lt1"/>
                </a:solidFill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7862121" y="1625600"/>
              <a:ext cx="3540900" cy="2167500"/>
            </a:xfrm>
            <a:prstGeom prst="roundRect">
              <a:avLst>
                <a:gd name="adj" fmla="val 16667"/>
              </a:avLst>
            </a:prstGeom>
            <a:solidFill>
              <a:srgbClr val="68BF4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</a:endParaRPr>
            </a:p>
          </p:txBody>
        </p:sp>
        <p:sp>
          <p:nvSpPr>
            <p:cNvPr id="230" name="Google Shape;230;p40"/>
            <p:cNvSpPr txBox="1"/>
            <p:nvPr/>
          </p:nvSpPr>
          <p:spPr>
            <a:xfrm>
              <a:off x="7967928" y="1731407"/>
              <a:ext cx="3329400" cy="19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2875" tIns="42875" rIns="42875" bIns="4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Year 3 and beyond:</a:t>
              </a:r>
              <a:endParaRPr sz="110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Have fully integrated MTSS implemented on every campus that address the academic, behavioral and emotional needs of students.  Continue to implement curriculum and provide support as needed.</a:t>
              </a:r>
              <a:endParaRPr sz="110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1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568" y="9024"/>
            <a:ext cx="806886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Google Shape;241;p42"/>
          <p:cNvGraphicFramePr/>
          <p:nvPr/>
        </p:nvGraphicFramePr>
        <p:xfrm>
          <a:off x="176541" y="292760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{6C0A154C-DB1A-48C0-9FDF-DED523F33A9A}</a:tableStyleId>
              </a:tblPr>
              <a:tblGrid>
                <a:gridCol w="189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lt1"/>
                        </a:solidFill>
                      </a:endParaRPr>
                    </a:p>
                  </a:txBody>
                  <a:tcPr marL="68600" marR="68600" marT="34300" marB="34300">
                    <a:solidFill>
                      <a:srgbClr val="0A23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</a:rPr>
                        <a:t>Social Emotional Learning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0A23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</a:rPr>
                        <a:t>Academics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0A23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</a:rPr>
                        <a:t>Behavior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0A23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Tier I: Universal screening &amp; High- quality teaching </a:t>
                      </a:r>
                      <a:r>
                        <a:rPr lang="en" sz="1100"/>
                        <a:t>and learning for </a:t>
                      </a:r>
                      <a:r>
                        <a:rPr lang="en" sz="1100" b="1"/>
                        <a:t>ALL</a:t>
                      </a:r>
                      <a:r>
                        <a:rPr lang="en" sz="1100"/>
                        <a:t> students.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ABC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Universal SEL lessons across all schools.  SEL screener for students 3</a:t>
                      </a:r>
                      <a:r>
                        <a:rPr lang="en" sz="1100" baseline="30000"/>
                        <a:t>rd</a:t>
                      </a:r>
                      <a:r>
                        <a:rPr lang="en" sz="1100"/>
                        <a:t>-12</a:t>
                      </a:r>
                      <a:r>
                        <a:rPr lang="en" sz="1100" baseline="30000"/>
                        <a:t>th</a:t>
                      </a:r>
                      <a:r>
                        <a:rPr lang="en" sz="1100"/>
                        <a:t> grade.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ABC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Universal curriculum and across all schools and content areas.  Universal screeners and assessments to measure progress.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ABC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School-wide behavioral interventions and supports.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ABC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Tier II: Targeted support </a:t>
                      </a:r>
                      <a:r>
                        <a:rPr lang="en" sz="1100"/>
                        <a:t>through supplemental interventions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D6E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Individual and/or small group support with counselor or other trained district personnel. 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D6E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Research-based instructional and online programs as well as targeted small group instruction.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D6E5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Restorative and trauma informed practices as well as targeted individual or/or group counseling.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D6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Tier III: Intensive intervention </a:t>
                      </a:r>
                      <a:r>
                        <a:rPr lang="en" sz="1100"/>
                        <a:t>and additional individualized supports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Individual and/or small group support with counselor or other trained district personnel. 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Individualized instructional supports based on student needs and data.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Individualized behavior support plans based on student needs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2" name="Google Shape;242;p42"/>
          <p:cNvGraphicFramePr/>
          <p:nvPr/>
        </p:nvGraphicFramePr>
        <p:xfrm>
          <a:off x="186232" y="14979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{6C0A154C-DB1A-48C0-9FDF-DED523F33A9A}</a:tableStyleId>
              </a:tblPr>
              <a:tblGrid>
                <a:gridCol w="88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Operational Definitions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0A23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MTSS: Multi-Tiered Systems of Support</a:t>
                      </a:r>
                      <a:r>
                        <a:rPr lang="en" sz="1200"/>
                        <a:t> is a systematic, integrated, and multilayered approach used to deliver instruction, assess student progress, and provide needed supports and intervention.  It is evidenced and research based.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D6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Social Emotional Learning (SEL) </a:t>
                      </a:r>
                      <a:r>
                        <a:rPr lang="en" sz="1200" b="0"/>
                        <a:t>is the </a:t>
                      </a:r>
                      <a:r>
                        <a:rPr lang="en" sz="1200" b="0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process of </a:t>
                      </a:r>
                      <a:r>
                        <a:rPr lang="en" sz="12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developing the self-awareness, self-control, and interpersonal skills that are vital for school, work, and life success. </a:t>
                      </a:r>
                      <a:endParaRPr sz="1200" b="0"/>
                    </a:p>
                  </a:txBody>
                  <a:tcPr marL="68600" marR="68600" marT="34300" marB="343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Academics: </a:t>
                      </a:r>
                      <a:r>
                        <a:rPr lang="en" sz="1200"/>
                        <a:t>refers to instructional practices, goals, and interventions that are directly related to a students understanding of the content.  This can be measured by grades, reading levels, and test performance data.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D6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Behavior: </a:t>
                      </a:r>
                      <a:r>
                        <a:rPr lang="en" sz="1200"/>
                        <a:t>refers to instruction, goals, and objectives that directly influence a student’s behavior and decision making skills.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Key Performance Indicators:  </a:t>
                      </a:r>
                      <a:r>
                        <a:rPr lang="en" sz="1200" b="0"/>
                        <a:t>Focus areas </a:t>
                      </a:r>
                      <a:r>
                        <a:rPr lang="en" sz="1200"/>
                        <a:t>the school district has identified to measure the success of student academic and behavioral improvement.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rgbClr val="D6E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Data-based Decision Making: </a:t>
                      </a:r>
                      <a:r>
                        <a:rPr lang="en" sz="1200" b="0"/>
                        <a:t>Examining </a:t>
                      </a:r>
                      <a:r>
                        <a:rPr lang="en" sz="1200"/>
                        <a:t>multiple data points to make individualized and informed decisions that drive instruction and interventions.</a:t>
                      </a:r>
                      <a:endParaRPr sz="1100"/>
                    </a:p>
                  </a:txBody>
                  <a:tcPr marL="68600" marR="68600" marT="34300" marB="343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/>
        </p:nvSpPr>
        <p:spPr>
          <a:xfrm>
            <a:off x="1261125" y="659375"/>
            <a:ext cx="36426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leo"/>
              <a:buNone/>
            </a:pPr>
            <a:r>
              <a:rPr lang="en" sz="15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Built on a foundation of Social Emotional Learning because we understand we must address the needs of the whole child  in order for our students to thrive.</a:t>
            </a:r>
            <a:endParaRPr sz="1500" b="0" i="0" u="none" strike="noStrike" cap="none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248" name="Google Shape;248;p43"/>
          <p:cNvSpPr txBox="1"/>
          <p:nvPr/>
        </p:nvSpPr>
        <p:spPr>
          <a:xfrm>
            <a:off x="1261123" y="1857093"/>
            <a:ext cx="38067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leo"/>
              <a:buNone/>
            </a:pPr>
            <a:r>
              <a:rPr lang="en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Has a strong emphasis on Prevention</a:t>
            </a:r>
            <a:endParaRPr b="0" i="0" u="none" strike="noStrike" cap="none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249" name="Google Shape;249;p43"/>
          <p:cNvSpPr txBox="1"/>
          <p:nvPr/>
        </p:nvSpPr>
        <p:spPr>
          <a:xfrm>
            <a:off x="1188525" y="2114800"/>
            <a:ext cx="38793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 Light"/>
              <a:buChar char="●"/>
            </a:pPr>
            <a:r>
              <a:rPr lang="en" sz="11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Through a strong Tier I </a:t>
            </a:r>
            <a:endParaRPr sz="11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 Light"/>
              <a:buChar char="●"/>
            </a:pPr>
            <a:r>
              <a:rPr lang="en" sz="11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Through early intervention based on data</a:t>
            </a:r>
            <a:endParaRPr sz="11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 Light"/>
              <a:buChar char="●"/>
            </a:pPr>
            <a:r>
              <a:rPr lang="en" sz="11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Through the use of researched based practices</a:t>
            </a:r>
            <a:endParaRPr sz="11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0" name="Google Shape;250;p43"/>
          <p:cNvSpPr txBox="1"/>
          <p:nvPr/>
        </p:nvSpPr>
        <p:spPr>
          <a:xfrm>
            <a:off x="1261123" y="3439492"/>
            <a:ext cx="38067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leo"/>
              <a:buNone/>
            </a:pPr>
            <a:r>
              <a:rPr lang="en" sz="15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rPr>
              <a:t>Addresses the academic, behavioral, and social emotional needs of students by looking for causation and relationships</a:t>
            </a:r>
            <a:endParaRPr sz="1500" b="0" i="0" u="none" strike="noStrike" cap="none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251" name="Google Shape;251;p43"/>
          <p:cNvSpPr txBox="1"/>
          <p:nvPr/>
        </p:nvSpPr>
        <p:spPr>
          <a:xfrm>
            <a:off x="1188500" y="3877100"/>
            <a:ext cx="38793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 Light"/>
              <a:buChar char="●"/>
            </a:pPr>
            <a:r>
              <a:rPr lang="en" sz="11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Root Cause analysis through examining all data points</a:t>
            </a:r>
            <a:endParaRPr sz="11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457200" marR="0" lvl="0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 Light"/>
              <a:buChar char="●"/>
            </a:pPr>
            <a:r>
              <a:rPr lang="en" sz="11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Not addressing needs in isolation</a:t>
            </a:r>
            <a:endParaRPr sz="11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2" name="Google Shape;25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7900" y="0"/>
            <a:ext cx="40256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/>
          <p:nvPr/>
        </p:nvSpPr>
        <p:spPr>
          <a:xfrm>
            <a:off x="514349" y="271042"/>
            <a:ext cx="81153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leo"/>
              <a:buNone/>
            </a:pPr>
            <a:r>
              <a:rPr lang="en" sz="3300" b="0" i="0" u="none" strike="noStrike" cap="non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SEL Partners: CASEL &amp; RethinkED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4"/>
          <p:cNvSpPr txBox="1"/>
          <p:nvPr/>
        </p:nvSpPr>
        <p:spPr>
          <a:xfrm>
            <a:off x="514351" y="573225"/>
            <a:ext cx="3521400" cy="38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Collaborative for Academic, and Social Emotional Learning</a:t>
            </a:r>
            <a:endParaRPr sz="18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(CASEL)    </a:t>
            </a:r>
            <a:r>
              <a:rPr lang="en" sz="1800" b="1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www.casel.org</a:t>
            </a:r>
            <a:r>
              <a:rPr lang="en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59" name="Google Shape;259;p44" descr="SEL: What Are the Core Competence Areas and Where are they Promoted?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361" y="3008933"/>
            <a:ext cx="1761504" cy="176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4" descr="Sign i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9673" y="926450"/>
            <a:ext cx="3903134" cy="58902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4"/>
          <p:cNvSpPr txBox="1"/>
          <p:nvPr/>
        </p:nvSpPr>
        <p:spPr>
          <a:xfrm>
            <a:off x="5436038" y="1616606"/>
            <a:ext cx="3628800" cy="3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Curriculum &amp; Screener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Completing District Implementation Plan: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Goals, Instruction, Student Progress, Stakeholder Communication, </a:t>
            </a: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and ongoing training schedule</a:t>
            </a: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Implementation reviews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Professional Development: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Training &amp; Functionality: Introduction and how to use the platform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and District Leadership, teachers, school counselors, school and district support staff.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sng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sng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https://www.rethinked.com/edu/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/>
          <p:nvPr/>
        </p:nvSpPr>
        <p:spPr>
          <a:xfrm>
            <a:off x="514349" y="427962"/>
            <a:ext cx="8115301" cy="49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leo"/>
              <a:buNone/>
            </a:pPr>
            <a:r>
              <a:rPr lang="en" sz="33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Addressing SEL through the MTSS Plan</a:t>
            </a:r>
            <a:endParaRPr sz="1100"/>
          </a:p>
        </p:txBody>
      </p:sp>
      <p:sp>
        <p:nvSpPr>
          <p:cNvPr id="267" name="Google Shape;267;p45"/>
          <p:cNvSpPr txBox="1"/>
          <p:nvPr/>
        </p:nvSpPr>
        <p:spPr>
          <a:xfrm>
            <a:off x="474401" y="992031"/>
            <a:ext cx="8115300" cy="3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Following CASEL recommendations each school will focus on two of the elements of schoolwide SEL.   </a:t>
            </a: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</a:t>
            </a:r>
            <a:r>
              <a:rPr lang="en" sz="15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dditionally schools identified how they will schedule time dedicated to explicit SEL instruction for the following school year.</a:t>
            </a:r>
            <a:endParaRPr sz="15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8" name="Google Shape;26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519" y="1530625"/>
            <a:ext cx="2824906" cy="25420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69" name="Google Shape;269;p45"/>
          <p:cNvSpPr txBox="1"/>
          <p:nvPr/>
        </p:nvSpPr>
        <p:spPr>
          <a:xfrm>
            <a:off x="4247975" y="1896250"/>
            <a:ext cx="3954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Focus Area 1: Instruction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Explicit SEL instruction (focusing on Tier I curriculum)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Integrating SEL into academic instruction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Focus Area 2: Culture/Climate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Supportive school and classroom climates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Supportive discipline practices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/>
        </p:nvSpPr>
        <p:spPr>
          <a:xfrm>
            <a:off x="514349" y="87092"/>
            <a:ext cx="81153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leo"/>
              <a:buNone/>
            </a:pPr>
            <a:r>
              <a:rPr lang="en" sz="33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What are the EWI?  </a:t>
            </a:r>
            <a:endParaRPr sz="1100"/>
          </a:p>
        </p:txBody>
      </p:sp>
      <p:sp>
        <p:nvSpPr>
          <p:cNvPr id="275" name="Google Shape;275;p46"/>
          <p:cNvSpPr txBox="1"/>
          <p:nvPr/>
        </p:nvSpPr>
        <p:spPr>
          <a:xfrm>
            <a:off x="514351" y="815135"/>
            <a:ext cx="81153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100"/>
          </a:p>
        </p:txBody>
      </p:sp>
      <p:graphicFrame>
        <p:nvGraphicFramePr>
          <p:cNvPr id="276" name="Google Shape;276;p46"/>
          <p:cNvGraphicFramePr/>
          <p:nvPr/>
        </p:nvGraphicFramePr>
        <p:xfrm>
          <a:off x="1105650" y="71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{436D474F-2F3E-4356-8A49-8860F2B58DE4}</a:tableStyleId>
              </a:tblPr>
              <a:tblGrid>
                <a:gridCol w="324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Aleo"/>
                          <a:ea typeface="Aleo"/>
                          <a:cs typeface="Aleo"/>
                          <a:sym typeface="Aleo"/>
                        </a:rPr>
                        <a:t>Academic Indicators</a:t>
                      </a:r>
                      <a:endParaRPr sz="900" b="1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</a:txBody>
                  <a:tcPr marL="63500" marR="63500" marT="63500" marB="63500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Aleo"/>
                          <a:ea typeface="Aleo"/>
                          <a:cs typeface="Aleo"/>
                          <a:sym typeface="Aleo"/>
                        </a:rPr>
                        <a:t>Behavior/Social Emotional Indicators</a:t>
                      </a:r>
                      <a:endParaRPr sz="900" b="1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</a:txBody>
                  <a:tcPr marL="63500" marR="63500" marT="63500" marB="63500"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700">
                <a:tc>
                  <a:txBody>
                    <a:bodyPr/>
                    <a:lstStyle/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leo"/>
                        <a:buChar char="●"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GPA Decline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leo"/>
                        <a:buChar char="●"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Course Passage Rates (Students with more than 1 F)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leo"/>
                        <a:buChar char="●"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State Assessment Data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leo"/>
                        <a:buChar char="●"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Credit Accumulation (High)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leo"/>
                        <a:buChar char="●"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On Time Graduation (High)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leo"/>
                        <a:buChar char="●"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Benchmark Exams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leo"/>
                        <a:buChar char="●"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Screener Data 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leo"/>
                        <a:buChar char="●"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Other Assessment Data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leo"/>
                        <a:buChar char="●"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Attendance Concerns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leo"/>
                        <a:buChar char="●"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Behavior Referrals Received 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leo"/>
                        <a:buChar char="●"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Suspensions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leo"/>
                        <a:buChar char="●"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Individual Behavior Plan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  <a:p>
                      <a:pPr marL="45720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leo"/>
                        <a:buChar char="●"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SEL Screener Data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Aleo"/>
                          <a:ea typeface="Aleo"/>
                          <a:cs typeface="Aleo"/>
                          <a:sym typeface="Aleo"/>
                        </a:rPr>
                        <a:t>Tier I: Universal</a:t>
                      </a:r>
                      <a:endParaRPr sz="900" b="1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</a:txBody>
                  <a:tcPr marL="63500" marR="63500" marT="63500" marB="63500"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5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0-2 Early Warning Indicators--Continues to receive all Tier I instruction, support, and resources, but will also be flagged for monitoring (after indicator two).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Aleo"/>
                          <a:ea typeface="Aleo"/>
                          <a:cs typeface="Aleo"/>
                          <a:sym typeface="Aleo"/>
                        </a:rPr>
                        <a:t>Tier II: Targeted</a:t>
                      </a:r>
                      <a:endParaRPr sz="900" b="1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</a:txBody>
                  <a:tcPr marL="63500" marR="63500" marT="63500" marB="63500"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5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3-5 Early Warning Indicators--Continues to receive all Tier I instruction, support, and resources.  Will begin to receive targeted interventions and progress monitoring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Aleo"/>
                          <a:ea typeface="Aleo"/>
                          <a:cs typeface="Aleo"/>
                          <a:sym typeface="Aleo"/>
                        </a:rPr>
                        <a:t>Tier III: Intensive</a:t>
                      </a:r>
                      <a:endParaRPr sz="900" b="1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</a:txBody>
                  <a:tcPr marL="63500" marR="63500" marT="63500" marB="63500"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5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latin typeface="Aleo"/>
                          <a:ea typeface="Aleo"/>
                          <a:cs typeface="Aleo"/>
                          <a:sym typeface="Aleo"/>
                        </a:rPr>
                        <a:t>More than 5 Early Warning Indicators--Continues to receive all Tier I &amp; II instruction and support as well as intensive &amp; individualized interventions and support.</a:t>
                      </a:r>
                      <a:endParaRPr sz="900">
                        <a:latin typeface="Aleo"/>
                        <a:ea typeface="Aleo"/>
                        <a:cs typeface="Aleo"/>
                        <a:sym typeface="Aleo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BR Schools">
      <a:dk1>
        <a:srgbClr val="0D2140"/>
      </a:dk1>
      <a:lt1>
        <a:srgbClr val="FFFFFF"/>
      </a:lt1>
      <a:dk2>
        <a:srgbClr val="333C55"/>
      </a:dk2>
      <a:lt2>
        <a:srgbClr val="EBF2F7"/>
      </a:lt2>
      <a:accent1>
        <a:srgbClr val="ACC8E7"/>
      </a:accent1>
      <a:accent2>
        <a:srgbClr val="005BB9"/>
      </a:accent2>
      <a:accent3>
        <a:srgbClr val="BEB9B8"/>
      </a:accent3>
      <a:accent4>
        <a:srgbClr val="6AC049"/>
      </a:accent4>
      <a:accent5>
        <a:srgbClr val="BCBFAC"/>
      </a:accent5>
      <a:accent6>
        <a:srgbClr val="F9A844"/>
      </a:accent6>
      <a:hlink>
        <a:srgbClr val="005BB9"/>
      </a:hlink>
      <a:folHlink>
        <a:srgbClr val="005B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BR Schools">
      <a:dk1>
        <a:srgbClr val="0D2140"/>
      </a:dk1>
      <a:lt1>
        <a:srgbClr val="FFFFFF"/>
      </a:lt1>
      <a:dk2>
        <a:srgbClr val="333C55"/>
      </a:dk2>
      <a:lt2>
        <a:srgbClr val="EBF2F7"/>
      </a:lt2>
      <a:accent1>
        <a:srgbClr val="ACC8E7"/>
      </a:accent1>
      <a:accent2>
        <a:srgbClr val="005BB9"/>
      </a:accent2>
      <a:accent3>
        <a:srgbClr val="BEB9B8"/>
      </a:accent3>
      <a:accent4>
        <a:srgbClr val="6AC049"/>
      </a:accent4>
      <a:accent5>
        <a:srgbClr val="BCBFAC"/>
      </a:accent5>
      <a:accent6>
        <a:srgbClr val="F9A844"/>
      </a:accent6>
      <a:hlink>
        <a:srgbClr val="005BB9"/>
      </a:hlink>
      <a:folHlink>
        <a:srgbClr val="005B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1113</Words>
  <Application>Microsoft Office PowerPoint</Application>
  <PresentationFormat>On-screen Show (16:9)</PresentationFormat>
  <Paragraphs>148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Aleo</vt:lpstr>
      <vt:lpstr>Arial</vt:lpstr>
      <vt:lpstr>Calibri</vt:lpstr>
      <vt:lpstr>Helvetica Neue</vt:lpstr>
      <vt:lpstr>Helvetica Neue Light</vt:lpstr>
      <vt:lpstr>Simple Light</vt:lpstr>
      <vt:lpstr>Office Theme</vt:lpstr>
      <vt:lpstr>Office Theme</vt:lpstr>
      <vt:lpstr>MTSS &amp; SEL  in EBR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MTSS &amp; SEL  in EBR </dc:title>
  <dc:creator>Janet A. Harris</dc:creator>
  <cp:lastModifiedBy>Janet A. Harris</cp:lastModifiedBy>
  <cp:revision>1</cp:revision>
  <dcterms:modified xsi:type="dcterms:W3CDTF">2022-10-13T23:43:03Z</dcterms:modified>
</cp:coreProperties>
</file>